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Comfortaa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A072BD9-E304-4A39-B66C-F3303B6EE8B4}">
  <a:tblStyle styleId="{CA072BD9-E304-4A39-B66C-F3303B6EE8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.fntdata"/><Relationship Id="rId21" Type="http://schemas.openxmlformats.org/officeDocument/2006/relationships/slide" Target="slides/slide16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9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Comfortaa-bold.fntdata"/><Relationship Id="rId25" Type="http://schemas.openxmlformats.org/officeDocument/2006/relationships/slide" Target="slides/slide20.xml"/><Relationship Id="rId47" Type="http://schemas.openxmlformats.org/officeDocument/2006/relationships/font" Target="fonts/Comfortaa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italic.fntdata"/><Relationship Id="rId14" Type="http://schemas.openxmlformats.org/officeDocument/2006/relationships/slide" Target="slides/slide9.xml"/><Relationship Id="rId36" Type="http://schemas.openxmlformats.org/officeDocument/2006/relationships/font" Target="fonts/Raleway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ebassembly.studio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mbasso/awesome-wasm" TargetMode="External"/><Relationship Id="rId4" Type="http://schemas.openxmlformats.org/officeDocument/2006/relationships/hyperlink" Target="http://webassembly.org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724938" y="40961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Dariusz Wrzesień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650" y="1329975"/>
            <a:ext cx="4019979" cy="221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900" y="343512"/>
            <a:ext cx="4594499" cy="378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idx="1" type="body"/>
          </p:nvPr>
        </p:nvSpPr>
        <p:spPr>
          <a:xfrm>
            <a:off x="723300" y="413882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https://hacks.mozilla.org/2017/02/a-cartoon-intro-to-webassembly/</a:t>
            </a:r>
            <a:endParaRPr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1393550" y="4031150"/>
            <a:ext cx="5256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latin typeface="Comfortaa"/>
                <a:ea typeface="Comfortaa"/>
                <a:cs typeface="Comfortaa"/>
                <a:sym typeface="Comfortaa"/>
              </a:rPr>
              <a:t>źródło:</a:t>
            </a:r>
            <a:endParaRPr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975" y="1409700"/>
            <a:ext cx="5928050" cy="19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 rot="-5400000">
            <a:off x="7758750" y="3758250"/>
            <a:ext cx="25212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http://nickdesaulniers.github.io/wasm-fowa/slides/#/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874500" y="1624650"/>
            <a:ext cx="7395000" cy="18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Native Client</a:t>
            </a:r>
            <a:r>
              <a:rPr b="1"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NaCl</a:t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Portable Native Client</a:t>
            </a:r>
            <a:r>
              <a:rPr b="1"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(pNaCl)</a:t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/>
        </p:nvSpPr>
        <p:spPr>
          <a:xfrm>
            <a:off x="1292400" y="2207700"/>
            <a:ext cx="6559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latin typeface="Comfortaa"/>
                <a:ea typeface="Comfortaa"/>
                <a:cs typeface="Comfortaa"/>
                <a:sym typeface="Comfortaa"/>
              </a:rPr>
              <a:t>asm.js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885925" y="2332388"/>
            <a:ext cx="5574900" cy="1301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rgbClr val="EA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C/C++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399375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2399375" y="2541363"/>
            <a:ext cx="1071900" cy="815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LLVM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3697100" y="2541363"/>
            <a:ext cx="12951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3697100" y="2541363"/>
            <a:ext cx="1295100" cy="815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Emscripten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218025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5218025" y="2541363"/>
            <a:ext cx="1071900" cy="81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JavaScript</a:t>
            </a:r>
            <a:endParaRPr/>
          </a:p>
        </p:txBody>
      </p:sp>
      <p:cxnSp>
        <p:nvCxnSpPr>
          <p:cNvPr id="176" name="Shape 176"/>
          <p:cNvCxnSpPr>
            <a:stCxn id="169" idx="3"/>
            <a:endCxn id="171" idx="1"/>
          </p:cNvCxnSpPr>
          <p:nvPr/>
        </p:nvCxnSpPr>
        <p:spPr>
          <a:xfrm>
            <a:off x="2173550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Shape 177"/>
          <p:cNvCxnSpPr>
            <a:stCxn id="173" idx="3"/>
            <a:endCxn id="175" idx="1"/>
          </p:cNvCxnSpPr>
          <p:nvPr/>
        </p:nvCxnSpPr>
        <p:spPr>
          <a:xfrm>
            <a:off x="4992200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Shape 178"/>
          <p:cNvCxnSpPr>
            <a:stCxn id="171" idx="3"/>
            <a:endCxn id="173" idx="1"/>
          </p:cNvCxnSpPr>
          <p:nvPr/>
        </p:nvCxnSpPr>
        <p:spPr>
          <a:xfrm>
            <a:off x="3471275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Shape 179"/>
          <p:cNvSpPr/>
          <p:nvPr/>
        </p:nvSpPr>
        <p:spPr>
          <a:xfrm>
            <a:off x="7368275" y="2541363"/>
            <a:ext cx="627000" cy="5529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www</a:t>
            </a:r>
            <a:endParaRPr/>
          </a:p>
        </p:txBody>
      </p:sp>
      <p:sp>
        <p:nvSpPr>
          <p:cNvPr id="180" name="Shape 180"/>
          <p:cNvSpPr txBox="1"/>
          <p:nvPr/>
        </p:nvSpPr>
        <p:spPr>
          <a:xfrm>
            <a:off x="7105475" y="3094263"/>
            <a:ext cx="1152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przeglądarka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internetowa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81" name="Shape 181"/>
          <p:cNvCxnSpPr/>
          <p:nvPr/>
        </p:nvCxnSpPr>
        <p:spPr>
          <a:xfrm>
            <a:off x="6559800" y="2947875"/>
            <a:ext cx="686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82" name="Shape 182"/>
          <p:cNvSpPr txBox="1"/>
          <p:nvPr/>
        </p:nvSpPr>
        <p:spPr>
          <a:xfrm>
            <a:off x="885900" y="1281413"/>
            <a:ext cx="7372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Przebieg kompilacji z C/C++ do asm.js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225" y="864063"/>
            <a:ext cx="994725" cy="9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974100" y="2044738"/>
            <a:ext cx="7195800" cy="22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WebAssembly</a:t>
            </a:r>
            <a:r>
              <a:rPr lang="pl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jest nowym rodzajem języka, który może być uruchomiony w nowoczesnych wersjach przeglądarek. Jest językiem niskopoziomowym, </a:t>
            </a:r>
            <a:r>
              <a:rPr b="1" lang="pl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który działa z szybkością zbliżoną do rozwiązań natywnych</a:t>
            </a:r>
            <a:r>
              <a:rPr lang="pl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i pozwala na kompilacje kodu napisanego w takich językach jak C/C++ do kodu binarnego, który może być użyty </a:t>
            </a:r>
            <a:r>
              <a:rPr b="1" lang="pl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na stronie internetowej</a:t>
            </a:r>
            <a:r>
              <a:rPr lang="pl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6491325" y="4039738"/>
            <a:ext cx="16122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latin typeface="Comfortaa"/>
                <a:ea typeface="Comfortaa"/>
                <a:cs typeface="Comfortaa"/>
                <a:sym typeface="Comfortaa"/>
              </a:rPr>
              <a:t>źródło: https://developer.mozilla.org</a:t>
            </a:r>
            <a:endParaRPr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0" y="2334150"/>
            <a:ext cx="91440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1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Czym WebAssembly nie jest?</a:t>
            </a:r>
            <a:endParaRPr b="1"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162" y="1305985"/>
            <a:ext cx="1277675" cy="25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 rot="-5400000">
            <a:off x="7459050" y="3458550"/>
            <a:ext cx="3120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https://github.com/carlosbaraza/web-assembly-logo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0" y="330050"/>
            <a:ext cx="91440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JavaScript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1254700" y="1911600"/>
            <a:ext cx="969300" cy="278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2224000" y="1911600"/>
            <a:ext cx="2026800" cy="2787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250850" y="1911600"/>
            <a:ext cx="578400" cy="2787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4829250" y="1911600"/>
            <a:ext cx="2132700" cy="2787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6961950" y="1911600"/>
            <a:ext cx="468000" cy="2787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 txBox="1"/>
          <p:nvPr/>
        </p:nvSpPr>
        <p:spPr>
          <a:xfrm rot="-3599666">
            <a:off x="1237857" y="1141170"/>
            <a:ext cx="1292182" cy="358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900">
                <a:latin typeface="Comfortaa"/>
                <a:ea typeface="Comfortaa"/>
                <a:cs typeface="Comfortaa"/>
                <a:sym typeface="Comfortaa"/>
              </a:rPr>
              <a:t>parsowanie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2" name="Shape 212"/>
          <p:cNvSpPr txBox="1"/>
          <p:nvPr/>
        </p:nvSpPr>
        <p:spPr>
          <a:xfrm rot="-3599866">
            <a:off x="2527902" y="900654"/>
            <a:ext cx="1557495" cy="5932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900">
                <a:latin typeface="Comfortaa"/>
                <a:ea typeface="Comfortaa"/>
                <a:cs typeface="Comfortaa"/>
                <a:sym typeface="Comfortaa"/>
              </a:rPr>
              <a:t>kompilowanie </a:t>
            </a:r>
            <a:br>
              <a:rPr b="1" lang="pl" sz="900"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pl" sz="900">
                <a:latin typeface="Comfortaa"/>
                <a:ea typeface="Comfortaa"/>
                <a:cs typeface="Comfortaa"/>
                <a:sym typeface="Comfortaa"/>
              </a:rPr>
              <a:t>+ optymalizacja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3" name="Shape 213"/>
          <p:cNvSpPr txBox="1"/>
          <p:nvPr/>
        </p:nvSpPr>
        <p:spPr>
          <a:xfrm rot="-3599866">
            <a:off x="4106427" y="1001210"/>
            <a:ext cx="1557495" cy="392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900">
                <a:latin typeface="Comfortaa"/>
                <a:ea typeface="Comfortaa"/>
                <a:cs typeface="Comfortaa"/>
                <a:sym typeface="Comfortaa"/>
              </a:rPr>
              <a:t>re-optymalizacja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4" name="Shape 214"/>
          <p:cNvSpPr txBox="1"/>
          <p:nvPr/>
        </p:nvSpPr>
        <p:spPr>
          <a:xfrm rot="-3599666">
            <a:off x="3546407" y="3451345"/>
            <a:ext cx="1292182" cy="358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900">
                <a:latin typeface="Comfortaa"/>
                <a:ea typeface="Comfortaa"/>
                <a:cs typeface="Comfortaa"/>
                <a:sym typeface="Comfortaa"/>
              </a:rPr>
              <a:t>wykonanie kodu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5" name="Shape 215"/>
          <p:cNvSpPr txBox="1"/>
          <p:nvPr/>
        </p:nvSpPr>
        <p:spPr>
          <a:xfrm rot="-3599680">
            <a:off x="6686275" y="1017868"/>
            <a:ext cx="1547151" cy="358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900">
                <a:latin typeface="Comfortaa"/>
                <a:ea typeface="Comfortaa"/>
                <a:cs typeface="Comfortaa"/>
                <a:sym typeface="Comfortaa"/>
              </a:rPr>
              <a:t>garbage collector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1254795" y="4203950"/>
            <a:ext cx="578400" cy="278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/>
        </p:nvSpPr>
        <p:spPr>
          <a:xfrm rot="-3599666">
            <a:off x="1180920" y="3451345"/>
            <a:ext cx="1292182" cy="358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900">
                <a:latin typeface="Comfortaa"/>
                <a:ea typeface="Comfortaa"/>
                <a:cs typeface="Comfortaa"/>
                <a:sym typeface="Comfortaa"/>
              </a:rPr>
              <a:t>dekodowanie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1833196" y="4203950"/>
            <a:ext cx="1412700" cy="2787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 txBox="1"/>
          <p:nvPr/>
        </p:nvSpPr>
        <p:spPr>
          <a:xfrm rot="-3599866">
            <a:off x="2091565" y="3198204"/>
            <a:ext cx="1557495" cy="5932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900">
                <a:latin typeface="Comfortaa"/>
                <a:ea typeface="Comfortaa"/>
                <a:cs typeface="Comfortaa"/>
                <a:sym typeface="Comfortaa"/>
              </a:rPr>
              <a:t>kompilowanie </a:t>
            </a:r>
            <a:br>
              <a:rPr b="1" lang="pl" sz="900"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pl" sz="900">
                <a:latin typeface="Comfortaa"/>
                <a:ea typeface="Comfortaa"/>
                <a:cs typeface="Comfortaa"/>
                <a:sym typeface="Comfortaa"/>
              </a:rPr>
              <a:t>+ optymalizacja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3245898" y="4203950"/>
            <a:ext cx="1539000" cy="2787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 rot="-3599666">
            <a:off x="5732020" y="1141170"/>
            <a:ext cx="1292182" cy="358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900">
                <a:latin typeface="Comfortaa"/>
                <a:ea typeface="Comfortaa"/>
                <a:cs typeface="Comfortaa"/>
                <a:sym typeface="Comfortaa"/>
              </a:rPr>
              <a:t>wykonanie kodu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0" y="2627575"/>
            <a:ext cx="91440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Webassembly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723300" y="15095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Zastosowanie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8" name="Shape 228"/>
          <p:cNvSpPr txBox="1"/>
          <p:nvPr/>
        </p:nvSpPr>
        <p:spPr>
          <a:xfrm>
            <a:off x="966450" y="2178925"/>
            <a:ext cx="7211100" cy="14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gry,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multimedia (rozpoznawanie obrazów, edycja video, aplikacje typu CAD),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możliwość wykorzystania </a:t>
            </a:r>
            <a:r>
              <a:rPr b="1"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istniejących rozwiązań</a:t>
            </a: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 napisanych w C/C++ (OpenCV, Box2D, DICOM),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64-bitowe obliczenia matematyczne (SHA512, Fractal Calculations).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20700" y="2099700"/>
            <a:ext cx="910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latin typeface="Comfortaa"/>
                <a:ea typeface="Comfortaa"/>
                <a:cs typeface="Comfortaa"/>
                <a:sym typeface="Comfortaa"/>
              </a:rPr>
              <a:t>1995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723300" y="234150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DEMO</a:t>
            </a:r>
            <a:endParaRPr b="1"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2174475" y="1118725"/>
            <a:ext cx="4725300" cy="176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l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l" sz="18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int n ) {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 n == 1 ) 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 n == 2 ) 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n-1 ) +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n-2 );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39" name="Shape 239"/>
          <p:cNvGraphicFramePr/>
          <p:nvPr/>
        </p:nvGraphicFramePr>
        <p:xfrm>
          <a:off x="1259750" y="326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{CA072BD9-E304-4A39-B66C-F3303B6EE8B4}</a:tableStyleId>
              </a:tblPr>
              <a:tblGrid>
                <a:gridCol w="662450"/>
                <a:gridCol w="662450"/>
                <a:gridCol w="662450"/>
                <a:gridCol w="662450"/>
                <a:gridCol w="662450"/>
                <a:gridCol w="662450"/>
                <a:gridCol w="662450"/>
                <a:gridCol w="662450"/>
                <a:gridCol w="662450"/>
                <a:gridCol w="6624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1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13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21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34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55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0" y="2345250"/>
            <a:ext cx="91440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emcc </a:t>
            </a:r>
            <a:r>
              <a:rPr b="1" lang="pl" sz="1800">
                <a:latin typeface="Comfortaa"/>
                <a:ea typeface="Comfortaa"/>
                <a:cs typeface="Comfortaa"/>
                <a:sym typeface="Comfortaa"/>
              </a:rPr>
              <a:t>fib.c</a:t>
            </a: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 -O1 -o </a:t>
            </a:r>
            <a:r>
              <a:rPr b="1" lang="pl" sz="1800">
                <a:latin typeface="Comfortaa"/>
                <a:ea typeface="Comfortaa"/>
                <a:cs typeface="Comfortaa"/>
                <a:sym typeface="Comfortaa"/>
              </a:rPr>
              <a:t>fib.wasm</a:t>
            </a: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 -s WASM=1 -s SIDE_MODULE=1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885925" y="2332388"/>
            <a:ext cx="5574900" cy="1301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rgbClr val="EA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C/C++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27280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3272788" y="2541363"/>
            <a:ext cx="1071900" cy="815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Moduł WASM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5509025" y="2541375"/>
            <a:ext cx="780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 txBox="1"/>
          <p:nvPr/>
        </p:nvSpPr>
        <p:spPr>
          <a:xfrm>
            <a:off x="5509075" y="2541375"/>
            <a:ext cx="780900" cy="81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HTML</a:t>
            </a:r>
            <a:endParaRPr/>
          </a:p>
        </p:txBody>
      </p:sp>
      <p:cxnSp>
        <p:nvCxnSpPr>
          <p:cNvPr id="256" name="Shape 256"/>
          <p:cNvCxnSpPr>
            <a:stCxn id="251" idx="3"/>
            <a:endCxn id="253" idx="1"/>
          </p:cNvCxnSpPr>
          <p:nvPr/>
        </p:nvCxnSpPr>
        <p:spPr>
          <a:xfrm>
            <a:off x="2173550" y="2949213"/>
            <a:ext cx="10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Shape 257"/>
          <p:cNvCxnSpPr>
            <a:stCxn id="253" idx="3"/>
            <a:endCxn id="255" idx="1"/>
          </p:cNvCxnSpPr>
          <p:nvPr/>
        </p:nvCxnSpPr>
        <p:spPr>
          <a:xfrm>
            <a:off x="4344688" y="2949213"/>
            <a:ext cx="116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Shape 258"/>
          <p:cNvSpPr/>
          <p:nvPr/>
        </p:nvSpPr>
        <p:spPr>
          <a:xfrm>
            <a:off x="7368275" y="2541363"/>
            <a:ext cx="627000" cy="5529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www</a:t>
            </a:r>
            <a:endParaRPr/>
          </a:p>
        </p:txBody>
      </p:sp>
      <p:sp>
        <p:nvSpPr>
          <p:cNvPr id="259" name="Shape 259"/>
          <p:cNvSpPr txBox="1"/>
          <p:nvPr/>
        </p:nvSpPr>
        <p:spPr>
          <a:xfrm>
            <a:off x="7105475" y="3094263"/>
            <a:ext cx="1152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przeglądarka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internetowa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885900" y="1281413"/>
            <a:ext cx="7372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Przebieg kompilacji z C/C++ do </a:t>
            </a:r>
            <a:r>
              <a:rPr b="1"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wasm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2173550" y="2604975"/>
            <a:ext cx="1099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Emscripten</a:t>
            </a:r>
            <a:endParaRPr/>
          </a:p>
        </p:txBody>
      </p:sp>
      <p:sp>
        <p:nvSpPr>
          <p:cNvPr id="262" name="Shape 262"/>
          <p:cNvSpPr txBox="1"/>
          <p:nvPr/>
        </p:nvSpPr>
        <p:spPr>
          <a:xfrm>
            <a:off x="4356475" y="2604975"/>
            <a:ext cx="11526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JavaScript</a:t>
            </a:r>
            <a:endParaRPr/>
          </a:p>
        </p:txBody>
      </p:sp>
      <p:cxnSp>
        <p:nvCxnSpPr>
          <p:cNvPr id="263" name="Shape 263"/>
          <p:cNvCxnSpPr/>
          <p:nvPr/>
        </p:nvCxnSpPr>
        <p:spPr>
          <a:xfrm flipH="1" rot="10800000">
            <a:off x="6550200" y="2946363"/>
            <a:ext cx="7287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1221750" y="1407150"/>
            <a:ext cx="6700500" cy="232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fetch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</a:t>
            </a:r>
            <a:r>
              <a:rPr lang="pl" sz="1800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"fib.wasm" 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response =&gt;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response.arrayBuffer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))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bytes =&gt;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WebAssembly.instantiate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bytes ))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results =&gt; {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console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.log( </a:t>
            </a:r>
            <a:r>
              <a:rPr b="1"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results.instance.exports.fib(10)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});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/>
        </p:nvSpPr>
        <p:spPr>
          <a:xfrm>
            <a:off x="0" y="2292000"/>
            <a:ext cx="9144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000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https://webassembly.studio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1781113" y="3031288"/>
            <a:ext cx="5258100" cy="1558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1781113" y="1390638"/>
            <a:ext cx="5258100" cy="1056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1942963" y="553413"/>
            <a:ext cx="52581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Webpack 4</a:t>
            </a:r>
            <a:endParaRPr b="1"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1980288" y="1469163"/>
            <a:ext cx="53826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import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pl" sz="16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“./mathf.js”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).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math_f </a:t>
            </a: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=&gt;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console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.log( math_f.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fibon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( 10 ) 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1980288" y="3056638"/>
            <a:ext cx="53826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import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{ fib } </a:t>
            </a: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6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“./fib.wasm”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export function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fibon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 x ) {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return fib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 x );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1980288" y="1067988"/>
            <a:ext cx="1640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_entry.js</a:t>
            </a:r>
            <a:endParaRPr sz="1000">
              <a:solidFill>
                <a:srgbClr val="0000FF"/>
              </a:solidFill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1980288" y="2689850"/>
            <a:ext cx="12831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mathf.js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00" y="537875"/>
            <a:ext cx="6770700" cy="406775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 rot="-5400000">
            <a:off x="7875000" y="3874500"/>
            <a:ext cx="22887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https://caniuse.com/#feat=wasm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953850" y="1453200"/>
            <a:ext cx="7236300" cy="22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Awesome Wasm: </a:t>
            </a:r>
            <a:br>
              <a:rPr b="1" lang="pl" sz="23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pl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https://github.com/mbasso/awesome-wasm</a:t>
            </a:r>
            <a:endParaRPr sz="16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Oficjalna strona WebAssembly:</a:t>
            </a:r>
            <a:endParaRPr b="1"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http://webassembly.org/</a:t>
            </a:r>
            <a:endParaRPr sz="16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613" y="1346475"/>
            <a:ext cx="940775" cy="9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/>
        </p:nvSpPr>
        <p:spPr>
          <a:xfrm>
            <a:off x="0" y="2403500"/>
            <a:ext cx="9144000" cy="1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O programowaniu bez kaca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latin typeface="Comfortaa"/>
                <a:ea typeface="Comfortaa"/>
                <a:cs typeface="Comfortaa"/>
                <a:sym typeface="Comfortaa"/>
              </a:rPr>
              <a:t>devenv.pl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723300" y="4119064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Netscape Navigator wersja 2.0.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925" y="563925"/>
            <a:ext cx="5606851" cy="35086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 rot="-5400000">
            <a:off x="8149800" y="4149288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723300" y="42723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Animowane GIFy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Shape 105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https://giphy.com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937" y="714575"/>
            <a:ext cx="3342125" cy="33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723300" y="38688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JavaScript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975" y="814126"/>
            <a:ext cx="2764050" cy="27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875" y="1141675"/>
            <a:ext cx="4690250" cy="23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 rot="-5400000">
            <a:off x="7758750" y="3758250"/>
            <a:ext cx="25212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http://nickdesaulniers.github.io/wasm-fowa/slides/#/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20700" y="2099700"/>
            <a:ext cx="910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latin typeface="Comfortaa"/>
                <a:ea typeface="Comfortaa"/>
                <a:cs typeface="Comfortaa"/>
                <a:sym typeface="Comfortaa"/>
              </a:rPr>
              <a:t>2008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471875" y="3747125"/>
            <a:ext cx="81972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Google Chrome oraz silnik JavaScript </a:t>
            </a:r>
            <a:r>
              <a:rPr b="1"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V8</a:t>
            </a:r>
            <a:endParaRPr b="1"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926" y="1067725"/>
            <a:ext cx="2336677" cy="2336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401" y="1403919"/>
            <a:ext cx="1664288" cy="166428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723300" y="413882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https://hacks.mozilla.org/2017/02/a-cartoon-intro-to-webassembly/</a:t>
            </a:r>
            <a:endParaRPr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899" y="443450"/>
            <a:ext cx="4387197" cy="358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1393550" y="4031150"/>
            <a:ext cx="5256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latin typeface="Comfortaa"/>
                <a:ea typeface="Comfortaa"/>
                <a:cs typeface="Comfortaa"/>
                <a:sym typeface="Comfortaa"/>
              </a:rPr>
              <a:t>źródło:</a:t>
            </a:r>
            <a:endParaRPr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